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2" r:id="rId5"/>
    <p:sldId id="275" r:id="rId6"/>
    <p:sldId id="286" r:id="rId7"/>
    <p:sldId id="289" r:id="rId8"/>
    <p:sldId id="295" r:id="rId9"/>
    <p:sldId id="301" r:id="rId10"/>
    <p:sldId id="302" r:id="rId11"/>
    <p:sldId id="276" r:id="rId12"/>
    <p:sldId id="285" r:id="rId13"/>
    <p:sldId id="304" r:id="rId14"/>
  </p:sldIdLst>
  <p:sldSz cx="9144000" cy="5143500" type="screen16x9"/>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B23"/>
    <a:srgbClr val="313032"/>
    <a:srgbClr val="83AC4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97" d="100"/>
          <a:sy n="197" d="100"/>
        </p:scale>
        <p:origin x="666"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674F5-6AFD-4DB6-9F6C-8F3E37990566}" type="datetimeFigureOut">
              <a:rPr lang="lv-LV" smtClean="0"/>
              <a:t>03.04.2023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BC380-01FC-4CCB-84E6-EC3031CB4346}" type="slidenum">
              <a:rPr lang="lv-LV" smtClean="0"/>
              <a:t>‹#›</a:t>
            </a:fld>
            <a:endParaRPr lang="lv-LV"/>
          </a:p>
        </p:txBody>
      </p:sp>
    </p:spTree>
    <p:extLst>
      <p:ext uri="{BB962C8B-B14F-4D97-AF65-F5344CB8AC3E}">
        <p14:creationId xmlns:p14="http://schemas.microsoft.com/office/powerpoint/2010/main" val="53646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C0BC380-01FC-4CCB-84E6-EC3031CB4346}" type="slidenum">
              <a:rPr lang="lv-LV" smtClean="0"/>
              <a:t>2</a:t>
            </a:fld>
            <a:endParaRPr lang="lv-LV"/>
          </a:p>
        </p:txBody>
      </p:sp>
    </p:spTree>
    <p:extLst>
      <p:ext uri="{BB962C8B-B14F-4D97-AF65-F5344CB8AC3E}">
        <p14:creationId xmlns:p14="http://schemas.microsoft.com/office/powerpoint/2010/main" val="158813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2862AA-2199-EF43-B68C-6D1608F2F6F0}"/>
              </a:ext>
            </a:extLst>
          </p:cNvPr>
          <p:cNvSpPr/>
          <p:nvPr userDrawn="1"/>
        </p:nvSpPr>
        <p:spPr>
          <a:xfrm>
            <a:off x="3203848" y="3435846"/>
            <a:ext cx="3240360" cy="2617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340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ids ar tekstu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ctrTitle"/>
          </p:nvPr>
        </p:nvSpPr>
        <p:spPr>
          <a:xfrm>
            <a:off x="899592" y="1885851"/>
            <a:ext cx="7272808" cy="685899"/>
          </a:xfrm>
          <a:prstGeom prst="rect">
            <a:avLst/>
          </a:prstGeom>
        </p:spPr>
        <p:txBody>
          <a:bodyPr/>
          <a:lstStyle>
            <a:lvl1pPr algn="l">
              <a:defRPr sz="3000">
                <a:solidFill>
                  <a:srgbClr val="83AC46"/>
                </a:solidFill>
              </a:defRPr>
            </a:lvl1pPr>
          </a:lstStyle>
          <a:p>
            <a:endParaRPr lang="lv-LV" dirty="0"/>
          </a:p>
        </p:txBody>
      </p:sp>
      <p:pic>
        <p:nvPicPr>
          <p:cNvPr id="2050" name="Picture 2" descr="\\nascbc658\Maketi\Vidzemes Augstskola\Korporatīvais stils\[25558]\Linki\Icon\VIPs_logo_color_rg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62545" y="195486"/>
            <a:ext cx="1001943" cy="1275606"/>
          </a:xfrm>
          <a:prstGeom prst="rect">
            <a:avLst/>
          </a:prstGeom>
          <a:noFill/>
          <a:extLst>
            <a:ext uri="{909E8E84-426E-40DD-AFC4-6F175D3DCCD1}">
              <a14:hiddenFill xmlns:a14="http://schemas.microsoft.com/office/drawing/2010/main">
                <a:solidFill>
                  <a:srgbClr val="FFFFFF"/>
                </a:solidFill>
              </a14:hiddenFill>
            </a:ext>
          </a:extLst>
        </p:spPr>
      </p:pic>
      <p:sp>
        <p:nvSpPr>
          <p:cNvPr id="15" name="Teksta vietturis 12"/>
          <p:cNvSpPr>
            <a:spLocks noGrp="1"/>
          </p:cNvSpPr>
          <p:nvPr>
            <p:ph type="body" sz="quarter" idx="10"/>
          </p:nvPr>
        </p:nvSpPr>
        <p:spPr>
          <a:xfrm>
            <a:off x="900112" y="2571750"/>
            <a:ext cx="6120159" cy="1800225"/>
          </a:xfrm>
          <a:prstGeom prst="rect">
            <a:avLst/>
          </a:prstGeom>
        </p:spPr>
        <p:txBody>
          <a:bodyPr/>
          <a:lstStyle>
            <a:lvl1pP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lv-LV" dirty="0"/>
              <a:t>Rediģēt šablona teksta stilus</a:t>
            </a:r>
          </a:p>
        </p:txBody>
      </p:sp>
    </p:spTree>
    <p:extLst>
      <p:ext uri="{BB962C8B-B14F-4D97-AF65-F5344CB8AC3E}">
        <p14:creationId xmlns:p14="http://schemas.microsoft.com/office/powerpoint/2010/main" val="413676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aids ar tekstu un grafik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Virsraksts 1"/>
          <p:cNvSpPr>
            <a:spLocks noGrp="1"/>
          </p:cNvSpPr>
          <p:nvPr>
            <p:ph type="ctrTitle"/>
          </p:nvPr>
        </p:nvSpPr>
        <p:spPr>
          <a:xfrm>
            <a:off x="906225" y="1669827"/>
            <a:ext cx="3953807" cy="685899"/>
          </a:xfrm>
          <a:prstGeom prst="rect">
            <a:avLst/>
          </a:prstGeom>
        </p:spPr>
        <p:txBody>
          <a:bodyPr/>
          <a:lstStyle>
            <a:lvl1pPr algn="l">
              <a:defRPr sz="3000">
                <a:solidFill>
                  <a:srgbClr val="83AC46"/>
                </a:solidFill>
              </a:defRPr>
            </a:lvl1pPr>
          </a:lstStyle>
          <a:p>
            <a:endParaRPr lang="lv-LV" dirty="0"/>
          </a:p>
        </p:txBody>
      </p:sp>
      <p:sp>
        <p:nvSpPr>
          <p:cNvPr id="26" name="Teksta vietturis 12"/>
          <p:cNvSpPr>
            <a:spLocks noGrp="1"/>
          </p:cNvSpPr>
          <p:nvPr>
            <p:ph type="body" sz="quarter" idx="10"/>
          </p:nvPr>
        </p:nvSpPr>
        <p:spPr>
          <a:xfrm>
            <a:off x="899593" y="2355604"/>
            <a:ext cx="3960440" cy="1800225"/>
          </a:xfrm>
          <a:prstGeom prst="rect">
            <a:avLst/>
          </a:prstGeom>
        </p:spPr>
        <p:txBody>
          <a:bodyPr/>
          <a:lstStyle>
            <a:lvl1pP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lv-LV" dirty="0"/>
              <a:t>Rediģēt šablona teksta stilus</a:t>
            </a:r>
          </a:p>
        </p:txBody>
      </p:sp>
      <p:sp>
        <p:nvSpPr>
          <p:cNvPr id="29" name="Diagrammas vietturis 27"/>
          <p:cNvSpPr>
            <a:spLocks noGrp="1"/>
          </p:cNvSpPr>
          <p:nvPr>
            <p:ph type="chart" sz="quarter" idx="11"/>
          </p:nvPr>
        </p:nvSpPr>
        <p:spPr>
          <a:xfrm>
            <a:off x="4860032" y="1635646"/>
            <a:ext cx="3652837" cy="2520280"/>
          </a:xfrm>
          <a:prstGeom prst="rect">
            <a:avLst/>
          </a:prstGeom>
        </p:spPr>
        <p:txBody>
          <a:bodyPr anchor="ctr"/>
          <a:lstStyle>
            <a:lvl1pPr algn="ctr">
              <a:defRPr/>
            </a:lvl1pPr>
          </a:lstStyle>
          <a:p>
            <a:endParaRPr lang="lv-LV" dirty="0"/>
          </a:p>
        </p:txBody>
      </p:sp>
    </p:spTree>
    <p:extLst>
      <p:ext uri="{BB962C8B-B14F-4D97-AF65-F5344CB8AC3E}">
        <p14:creationId xmlns:p14="http://schemas.microsoft.com/office/powerpoint/2010/main" val="114818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ids ar tekstu un bild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Virsraksts 1"/>
          <p:cNvSpPr>
            <a:spLocks noGrp="1"/>
          </p:cNvSpPr>
          <p:nvPr>
            <p:ph type="ctrTitle"/>
          </p:nvPr>
        </p:nvSpPr>
        <p:spPr>
          <a:xfrm>
            <a:off x="3563888" y="1885851"/>
            <a:ext cx="4608512" cy="685899"/>
          </a:xfrm>
          <a:prstGeom prst="rect">
            <a:avLst/>
          </a:prstGeom>
        </p:spPr>
        <p:txBody>
          <a:bodyPr/>
          <a:lstStyle>
            <a:lvl1pPr algn="r">
              <a:defRPr sz="3000">
                <a:solidFill>
                  <a:srgbClr val="83AC46"/>
                </a:solidFill>
              </a:defRPr>
            </a:lvl1pPr>
          </a:lstStyle>
          <a:p>
            <a:endParaRPr lang="lv-LV" dirty="0"/>
          </a:p>
        </p:txBody>
      </p:sp>
      <p:pic>
        <p:nvPicPr>
          <p:cNvPr id="32" name="Attēls 3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9" name="Teksta vietturis 12"/>
          <p:cNvSpPr>
            <a:spLocks noGrp="1"/>
          </p:cNvSpPr>
          <p:nvPr>
            <p:ph type="body" sz="quarter" idx="10"/>
          </p:nvPr>
        </p:nvSpPr>
        <p:spPr>
          <a:xfrm>
            <a:off x="3563888" y="2571750"/>
            <a:ext cx="4607991" cy="1800225"/>
          </a:xfrm>
          <a:prstGeom prst="rect">
            <a:avLst/>
          </a:prstGeom>
        </p:spPr>
        <p:txBody>
          <a:bodyPr/>
          <a:lstStyle>
            <a:lvl1pPr algn="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algn="r">
              <a:defRPr sz="18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algn="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algn="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algn="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lv-LV" dirty="0"/>
              <a:t>Rediģēt šablona teksta stilus</a:t>
            </a:r>
          </a:p>
        </p:txBody>
      </p:sp>
      <p:sp>
        <p:nvSpPr>
          <p:cNvPr id="31" name="Attēla vietturis 30"/>
          <p:cNvSpPr>
            <a:spLocks noGrp="1"/>
          </p:cNvSpPr>
          <p:nvPr>
            <p:ph type="pic" sz="quarter" idx="11"/>
          </p:nvPr>
        </p:nvSpPr>
        <p:spPr>
          <a:xfrm>
            <a:off x="0" y="0"/>
            <a:ext cx="3419872" cy="5143500"/>
          </a:xfrm>
          <a:prstGeom prst="rect">
            <a:avLst/>
          </a:prstGeom>
        </p:spPr>
        <p:txBody>
          <a:bodyPr anchor="ctr"/>
          <a:lstStyle>
            <a:lvl1pPr algn="ctr">
              <a:defRPr/>
            </a:lvl1pPr>
          </a:lstStyle>
          <a:p>
            <a:endParaRPr lang="lv-LV" dirty="0"/>
          </a:p>
        </p:txBody>
      </p:sp>
    </p:spTree>
    <p:extLst>
      <p:ext uri="{BB962C8B-B14F-4D97-AF65-F5344CB8AC3E}">
        <p14:creationId xmlns:p14="http://schemas.microsoft.com/office/powerpoint/2010/main" val="313303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slēgum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p:cNvSpPr>
            <a:spLocks noGrp="1"/>
          </p:cNvSpPr>
          <p:nvPr>
            <p:ph type="ctrTitle"/>
          </p:nvPr>
        </p:nvSpPr>
        <p:spPr>
          <a:xfrm>
            <a:off x="935596" y="1885851"/>
            <a:ext cx="7272808" cy="685899"/>
          </a:xfrm>
          <a:prstGeom prst="rect">
            <a:avLst/>
          </a:prstGeom>
        </p:spPr>
        <p:txBody>
          <a:bodyPr/>
          <a:lstStyle>
            <a:lvl1pPr algn="ctr">
              <a:defRPr sz="3000">
                <a:solidFill>
                  <a:srgbClr val="EF5B23"/>
                </a:solidFill>
              </a:defRPr>
            </a:lvl1pPr>
          </a:lstStyle>
          <a:p>
            <a:endParaRPr lang="lv-LV" dirty="0"/>
          </a:p>
        </p:txBody>
      </p:sp>
      <p:pic>
        <p:nvPicPr>
          <p:cNvPr id="9" name="Picture 2" descr="\\nascbc658\Maketi\Vidzemes Augstskola\Korporatīvais stils\[25558]\Linki\Icon\VIPs_logo_color_rg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62545" y="195486"/>
            <a:ext cx="1001943" cy="127560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a vietturis 12"/>
          <p:cNvSpPr>
            <a:spLocks noGrp="1"/>
          </p:cNvSpPr>
          <p:nvPr>
            <p:ph type="body" sz="quarter" idx="10"/>
          </p:nvPr>
        </p:nvSpPr>
        <p:spPr>
          <a:xfrm>
            <a:off x="1511920" y="2571751"/>
            <a:ext cx="6120159" cy="1296144"/>
          </a:xfrm>
          <a:prstGeom prst="rect">
            <a:avLst/>
          </a:prstGeom>
        </p:spPr>
        <p:txBody>
          <a:bodyPr/>
          <a:lstStyle>
            <a:lvl1pPr algn="ct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lv-LV" dirty="0"/>
              <a:t>Rediģēt šablona teksta stilus</a:t>
            </a:r>
          </a:p>
        </p:txBody>
      </p:sp>
    </p:spTree>
    <p:extLst>
      <p:ext uri="{BB962C8B-B14F-4D97-AF65-F5344CB8AC3E}">
        <p14:creationId xmlns:p14="http://schemas.microsoft.com/office/powerpoint/2010/main" val="202636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Teksta vietturis 12">
            <a:extLst>
              <a:ext uri="{FF2B5EF4-FFF2-40B4-BE49-F238E27FC236}">
                <a16:creationId xmlns:a16="http://schemas.microsoft.com/office/drawing/2014/main" id="{2FA1C4C0-AB88-CA4E-93A2-6523CBFA89DB}"/>
              </a:ext>
            </a:extLst>
          </p:cNvPr>
          <p:cNvSpPr txBox="1">
            <a:spLocks/>
          </p:cNvSpPr>
          <p:nvPr userDrawn="1"/>
        </p:nvSpPr>
        <p:spPr>
          <a:xfrm>
            <a:off x="377280" y="4602154"/>
            <a:ext cx="2610544" cy="333441"/>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900" i="1"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lv-LV" sz="800" dirty="0"/>
              <a:t>ERAF līdzfinansēts projekts “Vidzemes inovāciju programma studentiem - VIPS” Nr. 1.1.1.3/21/A/009</a:t>
            </a:r>
          </a:p>
        </p:txBody>
      </p:sp>
      <p:sp>
        <p:nvSpPr>
          <p:cNvPr id="5" name="Rectangle 4">
            <a:extLst>
              <a:ext uri="{FF2B5EF4-FFF2-40B4-BE49-F238E27FC236}">
                <a16:creationId xmlns:a16="http://schemas.microsoft.com/office/drawing/2014/main" id="{5F2A64E6-C792-4E40-A0EB-B227D562C339}"/>
              </a:ext>
            </a:extLst>
          </p:cNvPr>
          <p:cNvSpPr/>
          <p:nvPr userDrawn="1"/>
        </p:nvSpPr>
        <p:spPr>
          <a:xfrm>
            <a:off x="2699792" y="4011910"/>
            <a:ext cx="6444208" cy="11315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2F0E710A-8D35-A64C-A2C3-477DD4F3AC86}"/>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3275856" y="4498913"/>
            <a:ext cx="5203377" cy="539924"/>
          </a:xfrm>
          <a:prstGeom prst="rect">
            <a:avLst/>
          </a:prstGeom>
        </p:spPr>
      </p:pic>
    </p:spTree>
    <p:extLst>
      <p:ext uri="{BB962C8B-B14F-4D97-AF65-F5344CB8AC3E}">
        <p14:creationId xmlns:p14="http://schemas.microsoft.com/office/powerpoint/2010/main" val="2451569446"/>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Lst>
  <p:txStyles>
    <p:titleStyle>
      <a:lvl1pPr algn="ctr" defTabSz="914400" rtl="0" eaLnBrk="1" latinLnBrk="0" hangingPunct="1">
        <a:spcBef>
          <a:spcPct val="0"/>
        </a:spcBef>
        <a:buNone/>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13FBC-0C8D-3BCB-FE87-148EF70FD47A}"/>
              </a:ext>
            </a:extLst>
          </p:cNvPr>
          <p:cNvSpPr>
            <a:spLocks noGrp="1"/>
          </p:cNvSpPr>
          <p:nvPr>
            <p:ph type="ctrTitle"/>
          </p:nvPr>
        </p:nvSpPr>
        <p:spPr>
          <a:xfrm>
            <a:off x="431539" y="1648925"/>
            <a:ext cx="8280920" cy="963157"/>
          </a:xfrm>
        </p:spPr>
        <p:txBody>
          <a:bodyPr/>
          <a:lstStyle/>
          <a:p>
            <a:pPr algn="ctr"/>
            <a:r>
              <a:rPr lang="lv-LV" dirty="0"/>
              <a:t>Izaicinājuma vai biznesa idejas nosaukums</a:t>
            </a:r>
            <a:endParaRPr lang="en-US" dirty="0"/>
          </a:p>
        </p:txBody>
      </p:sp>
      <p:sp>
        <p:nvSpPr>
          <p:cNvPr id="4" name="Text Placeholder 2">
            <a:extLst>
              <a:ext uri="{FF2B5EF4-FFF2-40B4-BE49-F238E27FC236}">
                <a16:creationId xmlns:a16="http://schemas.microsoft.com/office/drawing/2014/main" id="{8C678F1C-B7A1-455D-A054-2C9F1F733A8B}"/>
              </a:ext>
            </a:extLst>
          </p:cNvPr>
          <p:cNvSpPr>
            <a:spLocks noGrp="1"/>
          </p:cNvSpPr>
          <p:nvPr>
            <p:ph type="body" sz="quarter" idx="10"/>
          </p:nvPr>
        </p:nvSpPr>
        <p:spPr>
          <a:xfrm>
            <a:off x="1511919" y="2868438"/>
            <a:ext cx="6120159" cy="944760"/>
          </a:xfrm>
        </p:spPr>
        <p:txBody>
          <a:bodyPr/>
          <a:lstStyle/>
          <a:p>
            <a:pPr algn="ctr"/>
            <a:r>
              <a:rPr lang="lv-LV" b="1" dirty="0"/>
              <a:t>Komandas nosaukums</a:t>
            </a:r>
            <a:endParaRPr lang="en-US" b="1" dirty="0"/>
          </a:p>
          <a:p>
            <a:pPr algn="ctr"/>
            <a:r>
              <a:rPr lang="lv-LV" b="1" dirty="0"/>
              <a:t>Dalībnieku sastāvs (Izglītības iestāde)</a:t>
            </a:r>
            <a:endParaRPr lang="en-US" b="1" dirty="0"/>
          </a:p>
          <a:p>
            <a:pPr algn="ctr"/>
            <a:r>
              <a:rPr lang="lv-LV" b="1" dirty="0"/>
              <a:t>Komandas darba vadītājs</a:t>
            </a:r>
          </a:p>
          <a:p>
            <a:pPr algn="ctr"/>
            <a:endParaRPr lang="lv-LV" b="1" dirty="0"/>
          </a:p>
          <a:p>
            <a:pPr algn="ctr"/>
            <a:endParaRPr lang="lv-LV" b="1" dirty="0"/>
          </a:p>
        </p:txBody>
      </p:sp>
      <p:sp>
        <p:nvSpPr>
          <p:cNvPr id="6" name="Text Placeholder 2">
            <a:extLst>
              <a:ext uri="{FF2B5EF4-FFF2-40B4-BE49-F238E27FC236}">
                <a16:creationId xmlns:a16="http://schemas.microsoft.com/office/drawing/2014/main" id="{F6FA0F05-753D-4927-B3CE-DA83B77ACEFB}"/>
              </a:ext>
            </a:extLst>
          </p:cNvPr>
          <p:cNvSpPr txBox="1">
            <a:spLocks/>
          </p:cNvSpPr>
          <p:nvPr/>
        </p:nvSpPr>
        <p:spPr>
          <a:xfrm>
            <a:off x="2123728" y="3124794"/>
            <a:ext cx="6120159"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lv-LV" b="1" dirty="0"/>
          </a:p>
        </p:txBody>
      </p:sp>
    </p:spTree>
    <p:extLst>
      <p:ext uri="{BB962C8B-B14F-4D97-AF65-F5344CB8AC3E}">
        <p14:creationId xmlns:p14="http://schemas.microsoft.com/office/powerpoint/2010/main" val="379981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13FBC-0C8D-3BCB-FE87-148EF70FD47A}"/>
              </a:ext>
            </a:extLst>
          </p:cNvPr>
          <p:cNvSpPr>
            <a:spLocks noGrp="1"/>
          </p:cNvSpPr>
          <p:nvPr>
            <p:ph type="ctrTitle"/>
          </p:nvPr>
        </p:nvSpPr>
        <p:spPr>
          <a:xfrm>
            <a:off x="431539" y="1865294"/>
            <a:ext cx="8280920" cy="963157"/>
          </a:xfrm>
        </p:spPr>
        <p:txBody>
          <a:bodyPr/>
          <a:lstStyle/>
          <a:p>
            <a:pPr algn="ctr"/>
            <a:r>
              <a:rPr lang="lv-LV" dirty="0"/>
              <a:t>Izaicinājuma vai biznesa idejas nosaukums</a:t>
            </a:r>
            <a:endParaRPr lang="en-US" dirty="0"/>
          </a:p>
        </p:txBody>
      </p:sp>
      <p:sp>
        <p:nvSpPr>
          <p:cNvPr id="4" name="Text Placeholder 2">
            <a:extLst>
              <a:ext uri="{FF2B5EF4-FFF2-40B4-BE49-F238E27FC236}">
                <a16:creationId xmlns:a16="http://schemas.microsoft.com/office/drawing/2014/main" id="{8C678F1C-B7A1-455D-A054-2C9F1F733A8B}"/>
              </a:ext>
            </a:extLst>
          </p:cNvPr>
          <p:cNvSpPr>
            <a:spLocks noGrp="1"/>
          </p:cNvSpPr>
          <p:nvPr>
            <p:ph type="body" sz="quarter" idx="10"/>
          </p:nvPr>
        </p:nvSpPr>
        <p:spPr>
          <a:xfrm>
            <a:off x="1511920" y="3124794"/>
            <a:ext cx="6120159" cy="944760"/>
          </a:xfrm>
        </p:spPr>
        <p:txBody>
          <a:bodyPr/>
          <a:lstStyle/>
          <a:p>
            <a:pPr algn="ctr"/>
            <a:r>
              <a:rPr lang="lv-LV" b="1" dirty="0"/>
              <a:t>Komandas nosaukums</a:t>
            </a:r>
            <a:endParaRPr lang="en-US" b="1" dirty="0"/>
          </a:p>
          <a:p>
            <a:pPr algn="ctr"/>
            <a:r>
              <a:rPr lang="lv-LV" b="1" dirty="0"/>
              <a:t>Dalībnieku sastāvs (Izglītības iestāde)</a:t>
            </a:r>
            <a:endParaRPr lang="en-US" b="1" dirty="0"/>
          </a:p>
          <a:p>
            <a:pPr algn="ctr"/>
            <a:r>
              <a:rPr lang="lv-LV" b="1" dirty="0"/>
              <a:t>Komandas darba vadītājs</a:t>
            </a:r>
          </a:p>
          <a:p>
            <a:pPr algn="ctr"/>
            <a:endParaRPr lang="lv-LV" b="1" dirty="0"/>
          </a:p>
        </p:txBody>
      </p:sp>
      <p:sp>
        <p:nvSpPr>
          <p:cNvPr id="5" name="Text Placeholder 2">
            <a:extLst>
              <a:ext uri="{FF2B5EF4-FFF2-40B4-BE49-F238E27FC236}">
                <a16:creationId xmlns:a16="http://schemas.microsoft.com/office/drawing/2014/main" id="{B59D4A20-2F75-4C25-9160-F32221EBE3EA}"/>
              </a:ext>
            </a:extLst>
          </p:cNvPr>
          <p:cNvSpPr txBox="1">
            <a:spLocks/>
          </p:cNvSpPr>
          <p:nvPr/>
        </p:nvSpPr>
        <p:spPr>
          <a:xfrm>
            <a:off x="1331640" y="2612082"/>
            <a:ext cx="6120159"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lv-LV" b="1" dirty="0"/>
          </a:p>
        </p:txBody>
      </p:sp>
      <p:sp>
        <p:nvSpPr>
          <p:cNvPr id="6" name="Text Placeholder 2">
            <a:extLst>
              <a:ext uri="{FF2B5EF4-FFF2-40B4-BE49-F238E27FC236}">
                <a16:creationId xmlns:a16="http://schemas.microsoft.com/office/drawing/2014/main" id="{F6FA0F05-753D-4927-B3CE-DA83B77ACEFB}"/>
              </a:ext>
            </a:extLst>
          </p:cNvPr>
          <p:cNvSpPr txBox="1">
            <a:spLocks/>
          </p:cNvSpPr>
          <p:nvPr/>
        </p:nvSpPr>
        <p:spPr>
          <a:xfrm>
            <a:off x="2123728" y="3124794"/>
            <a:ext cx="6120159"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130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lv-LV" b="1" dirty="0"/>
          </a:p>
        </p:txBody>
      </p:sp>
    </p:spTree>
    <p:extLst>
      <p:ext uri="{BB962C8B-B14F-4D97-AF65-F5344CB8AC3E}">
        <p14:creationId xmlns:p14="http://schemas.microsoft.com/office/powerpoint/2010/main" val="280059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4EFE-C041-4094-8AB5-30BE67453A3B}"/>
              </a:ext>
            </a:extLst>
          </p:cNvPr>
          <p:cNvSpPr>
            <a:spLocks noGrp="1"/>
          </p:cNvSpPr>
          <p:nvPr>
            <p:ph type="ctrTitle"/>
          </p:nvPr>
        </p:nvSpPr>
        <p:spPr>
          <a:xfrm>
            <a:off x="470588" y="846944"/>
            <a:ext cx="7272808" cy="685899"/>
          </a:xfrm>
        </p:spPr>
        <p:txBody>
          <a:bodyPr/>
          <a:lstStyle/>
          <a:p>
            <a:r>
              <a:rPr lang="lv-LV" dirty="0"/>
              <a:t>Izaicinājuma vai biznesa idejas izklāsts:</a:t>
            </a:r>
          </a:p>
        </p:txBody>
      </p:sp>
      <p:sp>
        <p:nvSpPr>
          <p:cNvPr id="3" name="Text Placeholder 2">
            <a:extLst>
              <a:ext uri="{FF2B5EF4-FFF2-40B4-BE49-F238E27FC236}">
                <a16:creationId xmlns:a16="http://schemas.microsoft.com/office/drawing/2014/main" id="{637DCF57-AC9B-4433-80D1-B11468D6124B}"/>
              </a:ext>
            </a:extLst>
          </p:cNvPr>
          <p:cNvSpPr>
            <a:spLocks noGrp="1"/>
          </p:cNvSpPr>
          <p:nvPr>
            <p:ph type="body" sz="quarter" idx="10"/>
          </p:nvPr>
        </p:nvSpPr>
        <p:spPr>
          <a:xfrm>
            <a:off x="467544" y="1491630"/>
            <a:ext cx="7632848" cy="2736304"/>
          </a:xfrm>
        </p:spPr>
        <p:txBody>
          <a:bodyPr/>
          <a:lstStyle/>
          <a:p>
            <a:endParaRPr lang="lv-LV" u="sng" dirty="0"/>
          </a:p>
          <a:p>
            <a:endParaRPr lang="lv-LV" u="sng" dirty="0"/>
          </a:p>
          <a:p>
            <a:r>
              <a:rPr lang="lv-LV" u="sng" dirty="0"/>
              <a:t>&lt;Skaidrs uzņēmuma izaicinājuma/problēmas izklāsts vai biznesa idejas identificētās problēmas izklāsts – kas tiek risināts&gt;</a:t>
            </a:r>
            <a:endParaRPr lang="lv-LV" dirty="0"/>
          </a:p>
        </p:txBody>
      </p:sp>
    </p:spTree>
    <p:extLst>
      <p:ext uri="{BB962C8B-B14F-4D97-AF65-F5344CB8AC3E}">
        <p14:creationId xmlns:p14="http://schemas.microsoft.com/office/powerpoint/2010/main" val="45807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8C05-6A84-DB1B-30FE-88B358E045D9}"/>
              </a:ext>
            </a:extLst>
          </p:cNvPr>
          <p:cNvSpPr>
            <a:spLocks noGrp="1"/>
          </p:cNvSpPr>
          <p:nvPr>
            <p:ph type="ctrTitle"/>
          </p:nvPr>
        </p:nvSpPr>
        <p:spPr>
          <a:xfrm>
            <a:off x="900112" y="483518"/>
            <a:ext cx="7272808" cy="648071"/>
          </a:xfrm>
        </p:spPr>
        <p:txBody>
          <a:bodyPr/>
          <a:lstStyle/>
          <a:p>
            <a:br>
              <a:rPr lang="lv-LV" dirty="0"/>
            </a:br>
            <a:r>
              <a:rPr lang="lv-LV" dirty="0"/>
              <a:t>Progresa novērtējums: </a:t>
            </a:r>
          </a:p>
        </p:txBody>
      </p:sp>
      <p:sp>
        <p:nvSpPr>
          <p:cNvPr id="3" name="Text Placeholder 2">
            <a:extLst>
              <a:ext uri="{FF2B5EF4-FFF2-40B4-BE49-F238E27FC236}">
                <a16:creationId xmlns:a16="http://schemas.microsoft.com/office/drawing/2014/main" id="{66EB065B-E861-4171-380D-623AF00CD0FB}"/>
              </a:ext>
            </a:extLst>
          </p:cNvPr>
          <p:cNvSpPr>
            <a:spLocks noGrp="1"/>
          </p:cNvSpPr>
          <p:nvPr>
            <p:ph type="body" sz="quarter" idx="10"/>
          </p:nvPr>
        </p:nvSpPr>
        <p:spPr>
          <a:xfrm>
            <a:off x="900112" y="1707654"/>
            <a:ext cx="7488312" cy="2664321"/>
          </a:xfrm>
        </p:spPr>
        <p:txBody>
          <a:bodyPr/>
          <a:lstStyle/>
          <a:p>
            <a:pPr fontAlgn="base"/>
            <a:r>
              <a:rPr lang="lv-LV" u="sng" dirty="0"/>
              <a:t>Detalizēts un secīgs idejas vai izaicinājuma attīstības progresa novērtējums attiecībā pret:</a:t>
            </a:r>
          </a:p>
          <a:p>
            <a:pPr fontAlgn="base"/>
            <a:r>
              <a:rPr lang="lv-LV" u="sng" dirty="0"/>
              <a:t>1) idejas vai izaicinājuma sākotnējo attīstības stadiju pieteikuma iesniegšanas brīdī;</a:t>
            </a:r>
          </a:p>
          <a:p>
            <a:pPr fontAlgn="base"/>
            <a:r>
              <a:rPr lang="lv-LV" u="sng" dirty="0"/>
              <a:t>2) pret pieteikumā izvirzītajiem starprezultātiem;</a:t>
            </a:r>
          </a:p>
          <a:p>
            <a:pPr fontAlgn="base"/>
            <a:r>
              <a:rPr lang="lv-LV" u="sng" dirty="0"/>
              <a:t>3) gala rezultātiem.</a:t>
            </a:r>
          </a:p>
        </p:txBody>
      </p:sp>
    </p:spTree>
    <p:extLst>
      <p:ext uri="{BB962C8B-B14F-4D97-AF65-F5344CB8AC3E}">
        <p14:creationId xmlns:p14="http://schemas.microsoft.com/office/powerpoint/2010/main" val="10873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059582"/>
            <a:ext cx="7272808" cy="685899"/>
          </a:xfrm>
        </p:spPr>
        <p:txBody>
          <a:bodyPr/>
          <a:lstStyle/>
          <a:p>
            <a:r>
              <a:rPr lang="lv-LV" dirty="0"/>
              <a:t>K</a:t>
            </a:r>
            <a:r>
              <a:rPr lang="en-US" dirty="0"/>
              <a:t>as </a:t>
            </a:r>
            <a:r>
              <a:rPr lang="en-US" dirty="0" err="1"/>
              <a:t>ir</a:t>
            </a:r>
            <a:r>
              <a:rPr lang="en-US" dirty="0"/>
              <a:t> </a:t>
            </a:r>
            <a:r>
              <a:rPr lang="en-US" dirty="0" err="1"/>
              <a:t>Jūsu</a:t>
            </a:r>
            <a:r>
              <a:rPr lang="en-US" dirty="0"/>
              <a:t> </a:t>
            </a:r>
            <a:r>
              <a:rPr lang="en-US" dirty="0" err="1"/>
              <a:t>inovācija</a:t>
            </a:r>
            <a:r>
              <a:rPr lang="lv-LV" dirty="0"/>
              <a:t>?</a:t>
            </a:r>
            <a:br>
              <a:rPr lang="lv-LV" dirty="0"/>
            </a:br>
            <a:endParaRPr lang="lv-LV" dirty="0"/>
          </a:p>
        </p:txBody>
      </p:sp>
      <p:sp>
        <p:nvSpPr>
          <p:cNvPr id="3" name="Text Placeholder 2"/>
          <p:cNvSpPr>
            <a:spLocks noGrp="1"/>
          </p:cNvSpPr>
          <p:nvPr>
            <p:ph type="body" sz="quarter" idx="10"/>
          </p:nvPr>
        </p:nvSpPr>
        <p:spPr>
          <a:xfrm>
            <a:off x="827584" y="1923678"/>
            <a:ext cx="6120159" cy="1800225"/>
          </a:xfrm>
        </p:spPr>
        <p:txBody>
          <a:bodyPr/>
          <a:lstStyle/>
          <a:p>
            <a:endParaRPr lang="lv-LV" dirty="0"/>
          </a:p>
        </p:txBody>
      </p:sp>
    </p:spTree>
    <p:extLst>
      <p:ext uri="{BB962C8B-B14F-4D97-AF65-F5344CB8AC3E}">
        <p14:creationId xmlns:p14="http://schemas.microsoft.com/office/powerpoint/2010/main" val="186781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284B-0770-48B6-B94B-841CE465DE91}"/>
              </a:ext>
            </a:extLst>
          </p:cNvPr>
          <p:cNvSpPr>
            <a:spLocks noGrp="1"/>
          </p:cNvSpPr>
          <p:nvPr>
            <p:ph type="ctrTitle"/>
          </p:nvPr>
        </p:nvSpPr>
        <p:spPr>
          <a:xfrm>
            <a:off x="629477" y="699542"/>
            <a:ext cx="7272808" cy="1628076"/>
          </a:xfrm>
        </p:spPr>
        <p:txBody>
          <a:bodyPr/>
          <a:lstStyle/>
          <a:p>
            <a:r>
              <a:rPr lang="lv-LV" dirty="0"/>
              <a:t>Projekta īstenošanas process un rezultāti</a:t>
            </a:r>
          </a:p>
        </p:txBody>
      </p:sp>
      <p:sp>
        <p:nvSpPr>
          <p:cNvPr id="3" name="Text Placeholder 2">
            <a:extLst>
              <a:ext uri="{FF2B5EF4-FFF2-40B4-BE49-F238E27FC236}">
                <a16:creationId xmlns:a16="http://schemas.microsoft.com/office/drawing/2014/main" id="{564E059F-DE08-4A37-9B60-4C17D797BE22}"/>
              </a:ext>
            </a:extLst>
          </p:cNvPr>
          <p:cNvSpPr>
            <a:spLocks noGrp="1"/>
          </p:cNvSpPr>
          <p:nvPr>
            <p:ph type="body" sz="quarter" idx="10"/>
          </p:nvPr>
        </p:nvSpPr>
        <p:spPr>
          <a:xfrm>
            <a:off x="606353" y="1779662"/>
            <a:ext cx="6912768" cy="2542230"/>
          </a:xfrm>
        </p:spPr>
        <p:txBody>
          <a:bodyPr/>
          <a:lstStyle/>
          <a:p>
            <a:pPr fontAlgn="base"/>
            <a:r>
              <a:rPr lang="lv-LV" u="sng" dirty="0"/>
              <a:t>Sniedziet komandas pašnovērtējumu par projekta īstenošanas procesu un rezultātiem, t.sk.   </a:t>
            </a:r>
          </a:p>
          <a:p>
            <a:pPr fontAlgn="base"/>
            <a:r>
              <a:rPr lang="lv-LV" u="sng" dirty="0"/>
              <a:t>1)</a:t>
            </a:r>
            <a:r>
              <a:rPr lang="en-US" u="sng" dirty="0"/>
              <a:t> </a:t>
            </a:r>
            <a:r>
              <a:rPr lang="lv-LV" u="sng" dirty="0"/>
              <a:t>kodolīgi raksturojiet būtiskākos sasniegumus un izaicinājumus projekta īstenošanas laikā;  </a:t>
            </a:r>
          </a:p>
          <a:p>
            <a:pPr fontAlgn="base"/>
            <a:r>
              <a:rPr lang="lv-LV" u="sng" dirty="0"/>
              <a:t>2)</a:t>
            </a:r>
            <a:r>
              <a:rPr lang="en-US" u="sng" dirty="0"/>
              <a:t> </a:t>
            </a:r>
            <a:r>
              <a:rPr lang="lv-LV" u="sng" dirty="0"/>
              <a:t>novērtējiet komandas sadarbību</a:t>
            </a:r>
            <a:r>
              <a:rPr lang="en-US" u="sng" dirty="0"/>
              <a:t> (</a:t>
            </a:r>
            <a:r>
              <a:rPr lang="en-US" u="sng" dirty="0" err="1"/>
              <a:t>papildiniet</a:t>
            </a:r>
            <a:r>
              <a:rPr lang="en-US" u="sng" dirty="0"/>
              <a:t> </a:t>
            </a:r>
            <a:r>
              <a:rPr lang="en-US" u="sng" dirty="0" err="1"/>
              <a:t>ar</a:t>
            </a:r>
            <a:r>
              <a:rPr lang="en-US" u="sng" dirty="0"/>
              <a:t> </a:t>
            </a:r>
            <a:r>
              <a:rPr lang="en-US" u="sng" dirty="0" err="1"/>
              <a:t>kādu</a:t>
            </a:r>
            <a:r>
              <a:rPr lang="en-US" u="sng" dirty="0"/>
              <a:t> </a:t>
            </a:r>
            <a:r>
              <a:rPr lang="en-US" u="sng" dirty="0" err="1"/>
              <a:t>foto</a:t>
            </a:r>
            <a:r>
              <a:rPr lang="en-US" u="sng" dirty="0"/>
              <a:t>)</a:t>
            </a:r>
            <a:r>
              <a:rPr lang="lv-LV" u="sng" dirty="0"/>
              <a:t>;</a:t>
            </a:r>
          </a:p>
          <a:p>
            <a:pPr fontAlgn="base"/>
            <a:r>
              <a:rPr lang="lv-LV" u="sng" dirty="0"/>
              <a:t>3)</a:t>
            </a:r>
            <a:r>
              <a:rPr lang="en-US" u="sng" dirty="0"/>
              <a:t> </a:t>
            </a:r>
            <a:r>
              <a:rPr lang="lv-LV" u="sng" dirty="0"/>
              <a:t>raksturojiet ieguvumus no inovācijas pieteikuma īstenošanas;</a:t>
            </a:r>
          </a:p>
          <a:p>
            <a:pPr fontAlgn="base"/>
            <a:r>
              <a:rPr lang="lv-LV" u="sng" dirty="0"/>
              <a:t>4)</a:t>
            </a:r>
            <a:r>
              <a:rPr lang="en-US" u="sng" dirty="0"/>
              <a:t> </a:t>
            </a:r>
            <a:r>
              <a:rPr lang="lv-LV" u="sng" dirty="0"/>
              <a:t>raksturojiet sadarbību ar projekta darba vadītāju un iesaistītajiem ekspertiem/mentoriem, t</a:t>
            </a:r>
            <a:r>
              <a:rPr lang="en-US" u="sng" dirty="0"/>
              <a:t>.</a:t>
            </a:r>
            <a:r>
              <a:rPr lang="lv-LV" u="sng" dirty="0"/>
              <a:t>sk. uzņēmuma pārstāvjiem</a:t>
            </a:r>
            <a:r>
              <a:rPr lang="en-US" u="sng" dirty="0"/>
              <a:t>.</a:t>
            </a:r>
            <a:endParaRPr lang="lv-LV" u="sng" dirty="0"/>
          </a:p>
        </p:txBody>
      </p:sp>
      <p:sp>
        <p:nvSpPr>
          <p:cNvPr id="4" name="AutoShape 2" descr="https://euc-powerpoint.officeapps.live.com/pods/GetClipboardImage.ashx?Id=9aebb69c-b42f-4ddb-a1df-5864e3292108&amp;DC=PSE1&amp;pkey=c71430a3-497d-456d-ac88-2626d1cc688a&amp;wdwaccluster=PSE1">
            <a:extLst>
              <a:ext uri="{FF2B5EF4-FFF2-40B4-BE49-F238E27FC236}">
                <a16:creationId xmlns:a16="http://schemas.microsoft.com/office/drawing/2014/main" id="{7D0DB68B-05EA-47FE-A9DA-941BFA083A2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5" name="AutoShape 4" descr="https://euc-powerpoint.officeapps.live.com/pods/GetClipboardImage.ashx?Id=8ceb352c-ff44-47d4-a5b7-93490a35d7ea&amp;DC=PSE1&amp;pkey=1092b9a8-004d-4a62-8302-0c01e3c506da&amp;wdwaccluster=PSE1">
            <a:extLst>
              <a:ext uri="{FF2B5EF4-FFF2-40B4-BE49-F238E27FC236}">
                <a16:creationId xmlns:a16="http://schemas.microsoft.com/office/drawing/2014/main" id="{7B2519D1-3E3C-4181-AA1A-822D07EA968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6" name="AutoShape 6" descr="https://euc-powerpoint.officeapps.live.com/pods/GetClipboardImage.ashx?Id=8ceb352c-ff44-47d4-a5b7-93490a35d7ea&amp;DC=PSE1&amp;pkey=1092b9a8-004d-4a62-8302-0c01e3c506da&amp;wdwaccluster=PSE1">
            <a:extLst>
              <a:ext uri="{FF2B5EF4-FFF2-40B4-BE49-F238E27FC236}">
                <a16:creationId xmlns:a16="http://schemas.microsoft.com/office/drawing/2014/main" id="{0DDB8143-7792-43F0-AB5C-540723FA5C87}"/>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Tree>
    <p:extLst>
      <p:ext uri="{BB962C8B-B14F-4D97-AF65-F5344CB8AC3E}">
        <p14:creationId xmlns:p14="http://schemas.microsoft.com/office/powerpoint/2010/main" val="4914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29C1-2FCA-4A3F-8F8A-8C6D4B3BDAD3}"/>
              </a:ext>
            </a:extLst>
          </p:cNvPr>
          <p:cNvSpPr>
            <a:spLocks noGrp="1"/>
          </p:cNvSpPr>
          <p:nvPr>
            <p:ph type="ctrTitle"/>
          </p:nvPr>
        </p:nvSpPr>
        <p:spPr>
          <a:xfrm>
            <a:off x="611560" y="771524"/>
            <a:ext cx="7560840" cy="1008137"/>
          </a:xfrm>
        </p:spPr>
        <p:txBody>
          <a:bodyPr/>
          <a:lstStyle/>
          <a:p>
            <a:r>
              <a:rPr lang="lv-LV" dirty="0"/>
              <a:t>Produkta vai risinājuma  prototips (Obligāti tikai B-</a:t>
            </a:r>
            <a:r>
              <a:rPr lang="lv-LV" dirty="0" err="1"/>
              <a:t>Lab</a:t>
            </a:r>
            <a:r>
              <a:rPr lang="lv-LV" dirty="0"/>
              <a:t> </a:t>
            </a:r>
            <a:r>
              <a:rPr lang="lv-LV" u="sng" dirty="0"/>
              <a:t>Izaugsmes platformas komandām</a:t>
            </a:r>
            <a:r>
              <a:rPr lang="lv-LV" dirty="0"/>
              <a:t>)</a:t>
            </a:r>
          </a:p>
        </p:txBody>
      </p:sp>
      <p:sp>
        <p:nvSpPr>
          <p:cNvPr id="3" name="Text Placeholder 2">
            <a:extLst>
              <a:ext uri="{FF2B5EF4-FFF2-40B4-BE49-F238E27FC236}">
                <a16:creationId xmlns:a16="http://schemas.microsoft.com/office/drawing/2014/main" id="{F5B06CB7-9A1E-4FBA-8400-CDE3EC3DECBE}"/>
              </a:ext>
            </a:extLst>
          </p:cNvPr>
          <p:cNvSpPr>
            <a:spLocks noGrp="1"/>
          </p:cNvSpPr>
          <p:nvPr>
            <p:ph type="body" sz="quarter" idx="10"/>
          </p:nvPr>
        </p:nvSpPr>
        <p:spPr>
          <a:xfrm>
            <a:off x="611560" y="2283718"/>
            <a:ext cx="6967464" cy="2664296"/>
          </a:xfrm>
        </p:spPr>
        <p:txBody>
          <a:bodyPr/>
          <a:lstStyle/>
          <a:p>
            <a:r>
              <a:rPr lang="lv-LV" u="sng" dirty="0"/>
              <a:t>Apraksts par izstrādātā minimāli dzīvotspējīgā produkta vai modeļa izstrādes procesu un galvenajiem rezultātiem un secinājumiem validēšanas procesā.</a:t>
            </a:r>
            <a:r>
              <a:rPr lang="lv-LV" dirty="0"/>
              <a:t> </a:t>
            </a:r>
            <a:endParaRPr lang="lv-LV" u="sng" dirty="0"/>
          </a:p>
        </p:txBody>
      </p:sp>
    </p:spTree>
    <p:extLst>
      <p:ext uri="{BB962C8B-B14F-4D97-AF65-F5344CB8AC3E}">
        <p14:creationId xmlns:p14="http://schemas.microsoft.com/office/powerpoint/2010/main" val="80729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29C1-2FCA-4A3F-8F8A-8C6D4B3BDAD3}"/>
              </a:ext>
            </a:extLst>
          </p:cNvPr>
          <p:cNvSpPr>
            <a:spLocks noGrp="1"/>
          </p:cNvSpPr>
          <p:nvPr>
            <p:ph type="ctrTitle"/>
          </p:nvPr>
        </p:nvSpPr>
        <p:spPr>
          <a:xfrm>
            <a:off x="611560" y="771524"/>
            <a:ext cx="7560840" cy="1008137"/>
          </a:xfrm>
        </p:spPr>
        <p:txBody>
          <a:bodyPr/>
          <a:lstStyle/>
          <a:p>
            <a:r>
              <a:rPr lang="lv-LV" dirty="0"/>
              <a:t>Aprakstiet kā ir veikta sākotnējā biznesa modeļa uzlabošana (Obligāti tikai B-</a:t>
            </a:r>
            <a:r>
              <a:rPr lang="lv-LV" dirty="0" err="1"/>
              <a:t>Lab</a:t>
            </a:r>
            <a:r>
              <a:rPr lang="lv-LV" dirty="0"/>
              <a:t> </a:t>
            </a:r>
            <a:r>
              <a:rPr lang="lv-LV" u="sng" dirty="0"/>
              <a:t>Izaugsmes platformas komandām</a:t>
            </a:r>
            <a:r>
              <a:rPr lang="lv-LV" dirty="0"/>
              <a:t>) </a:t>
            </a:r>
            <a:r>
              <a:rPr lang="lv-LV" b="0" dirty="0"/>
              <a:t>​</a:t>
            </a:r>
            <a:endParaRPr lang="lv-LV" dirty="0"/>
          </a:p>
        </p:txBody>
      </p:sp>
      <p:sp>
        <p:nvSpPr>
          <p:cNvPr id="3" name="Text Placeholder 2">
            <a:extLst>
              <a:ext uri="{FF2B5EF4-FFF2-40B4-BE49-F238E27FC236}">
                <a16:creationId xmlns:a16="http://schemas.microsoft.com/office/drawing/2014/main" id="{F5B06CB7-9A1E-4FBA-8400-CDE3EC3DECBE}"/>
              </a:ext>
            </a:extLst>
          </p:cNvPr>
          <p:cNvSpPr>
            <a:spLocks noGrp="1"/>
          </p:cNvSpPr>
          <p:nvPr>
            <p:ph type="body" sz="quarter" idx="10"/>
          </p:nvPr>
        </p:nvSpPr>
        <p:spPr>
          <a:xfrm>
            <a:off x="611560" y="2283718"/>
            <a:ext cx="6967464" cy="2664296"/>
          </a:xfrm>
        </p:spPr>
        <p:txBody>
          <a:bodyPr/>
          <a:lstStyle/>
          <a:p>
            <a:endParaRPr lang="lv-LV" u="sng" dirty="0"/>
          </a:p>
          <a:p>
            <a:endParaRPr lang="lv-LV" u="sng" dirty="0"/>
          </a:p>
          <a:p>
            <a:r>
              <a:rPr lang="lv-LV" u="sng" dirty="0"/>
              <a:t>Par biznesa modeļa izstrādi liecina izstrādāts un publiski prezentēts minimāli dzīvotspējīgs produkts vai modelis, kā arī detalizēts apraksts pieteikuma īstenotāja noslēguma atskaitē par minimāli dzīvotspējīgā produkta vai modeļa izstrādes procesu, galvenajiem rezultātiem un secinājumiem.</a:t>
            </a:r>
            <a:r>
              <a:rPr lang="lv-LV" dirty="0"/>
              <a:t> ​ </a:t>
            </a:r>
            <a:endParaRPr lang="lv-LV" u="sng" dirty="0"/>
          </a:p>
        </p:txBody>
      </p:sp>
    </p:spTree>
    <p:extLst>
      <p:ext uri="{BB962C8B-B14F-4D97-AF65-F5344CB8AC3E}">
        <p14:creationId xmlns:p14="http://schemas.microsoft.com/office/powerpoint/2010/main" val="68765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29C1-2FCA-4A3F-8F8A-8C6D4B3BDAD3}"/>
              </a:ext>
            </a:extLst>
          </p:cNvPr>
          <p:cNvSpPr>
            <a:spLocks noGrp="1"/>
          </p:cNvSpPr>
          <p:nvPr>
            <p:ph type="ctrTitle"/>
          </p:nvPr>
        </p:nvSpPr>
        <p:spPr>
          <a:xfrm>
            <a:off x="611560" y="771525"/>
            <a:ext cx="7272808" cy="720080"/>
          </a:xfrm>
        </p:spPr>
        <p:txBody>
          <a:bodyPr/>
          <a:lstStyle/>
          <a:p>
            <a:r>
              <a:rPr lang="lv-LV" dirty="0"/>
              <a:t>Raksturojiet rezultātu tālāko pielietojumu vai attīstības iespējas:</a:t>
            </a:r>
          </a:p>
        </p:txBody>
      </p:sp>
      <p:sp>
        <p:nvSpPr>
          <p:cNvPr id="3" name="Text Placeholder 2">
            <a:extLst>
              <a:ext uri="{FF2B5EF4-FFF2-40B4-BE49-F238E27FC236}">
                <a16:creationId xmlns:a16="http://schemas.microsoft.com/office/drawing/2014/main" id="{F5B06CB7-9A1E-4FBA-8400-CDE3EC3DECBE}"/>
              </a:ext>
            </a:extLst>
          </p:cNvPr>
          <p:cNvSpPr>
            <a:spLocks noGrp="1"/>
          </p:cNvSpPr>
          <p:nvPr>
            <p:ph type="body" sz="quarter" idx="10"/>
          </p:nvPr>
        </p:nvSpPr>
        <p:spPr>
          <a:xfrm>
            <a:off x="644663" y="1923678"/>
            <a:ext cx="6967464" cy="2664296"/>
          </a:xfrm>
        </p:spPr>
        <p:txBody>
          <a:bodyPr/>
          <a:lstStyle/>
          <a:p>
            <a:r>
              <a:rPr lang="lv-LV" u="sng" dirty="0"/>
              <a:t>Ir iegūti pierādījumi par problēmas risinājuma mērogošanas iespējām, piemēram, izvērtējot vismaz divu valstu pieredzi, detalizēti apzinot situāciju.</a:t>
            </a:r>
          </a:p>
        </p:txBody>
      </p:sp>
    </p:spTree>
    <p:extLst>
      <p:ext uri="{BB962C8B-B14F-4D97-AF65-F5344CB8AC3E}">
        <p14:creationId xmlns:p14="http://schemas.microsoft.com/office/powerpoint/2010/main" val="56063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13FBC-0C8D-3BCB-FE87-148EF70FD47A}"/>
              </a:ext>
            </a:extLst>
          </p:cNvPr>
          <p:cNvSpPr>
            <a:spLocks noGrp="1"/>
          </p:cNvSpPr>
          <p:nvPr>
            <p:ph type="ctrTitle"/>
          </p:nvPr>
        </p:nvSpPr>
        <p:spPr>
          <a:xfrm>
            <a:off x="898091" y="1563638"/>
            <a:ext cx="7272808" cy="936104"/>
          </a:xfrm>
        </p:spPr>
        <p:txBody>
          <a:bodyPr/>
          <a:lstStyle/>
          <a:p>
            <a:r>
              <a:rPr lang="lv-LV" dirty="0"/>
              <a:t>&lt;Cita informācija, ko vēla</a:t>
            </a:r>
            <a:r>
              <a:rPr lang="en-US" dirty="0"/>
              <a:t>tie</a:t>
            </a:r>
            <a:r>
              <a:rPr lang="lv-LV" dirty="0"/>
              <a:t>s norādīt! &gt;</a:t>
            </a:r>
            <a:endParaRPr lang="en-US" dirty="0"/>
          </a:p>
        </p:txBody>
      </p:sp>
      <p:sp>
        <p:nvSpPr>
          <p:cNvPr id="4" name="Text Placeholder 2">
            <a:extLst>
              <a:ext uri="{FF2B5EF4-FFF2-40B4-BE49-F238E27FC236}">
                <a16:creationId xmlns:a16="http://schemas.microsoft.com/office/drawing/2014/main" id="{8C678F1C-B7A1-455D-A054-2C9F1F733A8B}"/>
              </a:ext>
            </a:extLst>
          </p:cNvPr>
          <p:cNvSpPr>
            <a:spLocks noGrp="1"/>
          </p:cNvSpPr>
          <p:nvPr>
            <p:ph type="body" sz="quarter" idx="10"/>
          </p:nvPr>
        </p:nvSpPr>
        <p:spPr>
          <a:xfrm>
            <a:off x="900112" y="2571750"/>
            <a:ext cx="6120159" cy="1800225"/>
          </a:xfrm>
        </p:spPr>
        <p:txBody>
          <a:bodyPr/>
          <a:lstStyle/>
          <a:p>
            <a:endParaRPr lang="lv-LV" dirty="0"/>
          </a:p>
        </p:txBody>
      </p:sp>
    </p:spTree>
    <p:extLst>
      <p:ext uri="{BB962C8B-B14F-4D97-AF65-F5344CB8AC3E}">
        <p14:creationId xmlns:p14="http://schemas.microsoft.com/office/powerpoint/2010/main" val="1092886827"/>
      </p:ext>
    </p:extLst>
  </p:cSld>
  <p:clrMapOvr>
    <a:masterClrMapping/>
  </p:clrMapOvr>
</p:sld>
</file>

<file path=ppt/theme/theme1.xml><?xml version="1.0" encoding="utf-8"?>
<a:theme xmlns:a="http://schemas.openxmlformats.org/drawingml/2006/main" name="VIPs">
  <a:themeElements>
    <a:clrScheme name="VIPs">
      <a:dk1>
        <a:srgbClr val="313032"/>
      </a:dk1>
      <a:lt1>
        <a:sysClr val="window" lastClr="FFFFFF"/>
      </a:lt1>
      <a:dk2>
        <a:srgbClr val="86AD3F"/>
      </a:dk2>
      <a:lt2>
        <a:srgbClr val="FFFFFF"/>
      </a:lt2>
      <a:accent1>
        <a:srgbClr val="F15A22"/>
      </a:accent1>
      <a:accent2>
        <a:srgbClr val="86AD3F"/>
      </a:accent2>
      <a:accent3>
        <a:srgbClr val="313032"/>
      </a:accent3>
      <a:accent4>
        <a:srgbClr val="F15A22"/>
      </a:accent4>
      <a:accent5>
        <a:srgbClr val="86AD3F"/>
      </a:accent5>
      <a:accent6>
        <a:srgbClr val="313032"/>
      </a:accent6>
      <a:hlink>
        <a:srgbClr val="313032"/>
      </a:hlink>
      <a:folHlink>
        <a:srgbClr val="F15A22"/>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EC3845894C60D2418A08B5A09BADEF99" ma:contentTypeVersion="16" ma:contentTypeDescription="Izveidot jaunu dokumentu." ma:contentTypeScope="" ma:versionID="59c83d43784eba9ee7e7d9857e2a8e7f">
  <xsd:schema xmlns:xsd="http://www.w3.org/2001/XMLSchema" xmlns:xs="http://www.w3.org/2001/XMLSchema" xmlns:p="http://schemas.microsoft.com/office/2006/metadata/properties" xmlns:ns2="4c5a112f-a494-4118-9691-aa993041718d" xmlns:ns3="4ede6751-64f7-47bd-886b-2c3338002c49" targetNamespace="http://schemas.microsoft.com/office/2006/metadata/properties" ma:root="true" ma:fieldsID="95ea7563bd8eeadb6605c4d39dbedc91" ns2:_="" ns3:_="">
    <xsd:import namespace="4c5a112f-a494-4118-9691-aa993041718d"/>
    <xsd:import namespace="4ede6751-64f7-47bd-886b-2c3338002c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a112f-a494-4118-9691-aa9930417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16c29c0b-90e5-4628-9a1b-6de948fb9e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e6751-64f7-47bd-886b-2c3338002c49"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cf55e576-3384-4982-a071-7666ca9d116c}" ma:internalName="TaxCatchAll" ma:showField="CatchAllData" ma:web="4ede6751-64f7-47bd-886b-2c3338002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5a112f-a494-4118-9691-aa993041718d">
      <Terms xmlns="http://schemas.microsoft.com/office/infopath/2007/PartnerControls"/>
    </lcf76f155ced4ddcb4097134ff3c332f>
    <TaxCatchAll xmlns="4ede6751-64f7-47bd-886b-2c3338002c49" xsi:nil="true"/>
  </documentManagement>
</p:properties>
</file>

<file path=customXml/itemProps1.xml><?xml version="1.0" encoding="utf-8"?>
<ds:datastoreItem xmlns:ds="http://schemas.openxmlformats.org/officeDocument/2006/customXml" ds:itemID="{628A3780-9379-42F5-A164-4CE38C6AD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a112f-a494-4118-9691-aa993041718d"/>
    <ds:schemaRef ds:uri="4ede6751-64f7-47bd-886b-2c3338002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D59BF-0525-488C-AE04-1091D3BF54DC}">
  <ds:schemaRefs>
    <ds:schemaRef ds:uri="http://schemas.microsoft.com/sharepoint/v3/contenttype/forms"/>
  </ds:schemaRefs>
</ds:datastoreItem>
</file>

<file path=customXml/itemProps3.xml><?xml version="1.0" encoding="utf-8"?>
<ds:datastoreItem xmlns:ds="http://schemas.openxmlformats.org/officeDocument/2006/customXml" ds:itemID="{ACF7E773-0A87-4C5C-883C-E88276F3803D}">
  <ds:schemaRef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4ede6751-64f7-47bd-886b-2c3338002c49"/>
    <ds:schemaRef ds:uri="http://schemas.openxmlformats.org/package/2006/metadata/core-properties"/>
    <ds:schemaRef ds:uri="http://schemas.microsoft.com/office/2006/documentManagement/types"/>
    <ds:schemaRef ds:uri="4c5a112f-a494-4118-9691-aa993041718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469</TotalTime>
  <Words>302</Words>
  <Application>Microsoft Office PowerPoint</Application>
  <PresentationFormat>On-screen Show (16:9)</PresentationFormat>
  <Paragraphs>34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Open Sans</vt:lpstr>
      <vt:lpstr>VIPs</vt:lpstr>
      <vt:lpstr>Izaicinājuma vai biznesa idejas nosaukums</vt:lpstr>
      <vt:lpstr>Izaicinājuma vai biznesa idejas izklāsts:</vt:lpstr>
      <vt:lpstr> Progresa novērtējums: </vt:lpstr>
      <vt:lpstr>Kas ir Jūsu inovācija? </vt:lpstr>
      <vt:lpstr>Projekta īstenošanas process un rezultāti</vt:lpstr>
      <vt:lpstr>Produkta vai risinājuma  prototips (Obligāti tikai B-Lab Izaugsmes platformas komandām)</vt:lpstr>
      <vt:lpstr>Aprakstiet kā ir veikta sākotnējā biznesa modeļa uzlabošana (Obligāti tikai B-Lab Izaugsmes platformas komandām) ​</vt:lpstr>
      <vt:lpstr>Raksturojiet rezultātu tālāko pielietojumu vai attīstības iespējas:</vt:lpstr>
      <vt:lpstr>&lt;Cita informācija, ko vēlaties norādīt! &gt;</vt:lpstr>
      <vt:lpstr>Izaicinājuma vai biznesa idejas nosaukums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jevgenijs.silconoks</dc:creator>
  <cp:lastModifiedBy>liga.vilcane</cp:lastModifiedBy>
  <cp:revision>57</cp:revision>
  <cp:lastPrinted>2022-03-23T12:16:50Z</cp:lastPrinted>
  <dcterms:created xsi:type="dcterms:W3CDTF">2022-02-10T21:22:49Z</dcterms:created>
  <dcterms:modified xsi:type="dcterms:W3CDTF">2023-04-03T08:19:08Z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156956</vt:lpwstr>
  </property>
  <property fmtid="{D5CDD505-2E9C-101B-9397-08002B2CF9AE}" pid="3" name="NXPowerLiteSettings">
    <vt:lpwstr>F7000400038000</vt:lpwstr>
  </property>
  <property fmtid="{D5CDD505-2E9C-101B-9397-08002B2CF9AE}" pid="4" name="NXPowerLiteVersion">
    <vt:lpwstr>S9.1.2</vt:lpwstr>
  </property>
  <property fmtid="{D5CDD505-2E9C-101B-9397-08002B2CF9AE}" pid="5" name="ContentTypeId">
    <vt:lpwstr>0x010100EC3845894C60D2418A08B5A09BADEF99</vt:lpwstr>
  </property>
  <property fmtid="{D5CDD505-2E9C-101B-9397-08002B2CF9AE}" pid="6" name="MediaServiceImageTags">
    <vt:lpwstr/>
  </property>
</Properties>
</file>